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03" r:id="rId2"/>
    <p:sldId id="372" r:id="rId3"/>
    <p:sldId id="375" r:id="rId4"/>
    <p:sldId id="377" r:id="rId5"/>
    <p:sldId id="402" r:id="rId6"/>
    <p:sldId id="376" r:id="rId7"/>
    <p:sldId id="379" r:id="rId8"/>
    <p:sldId id="378" r:id="rId9"/>
    <p:sldId id="400" r:id="rId10"/>
    <p:sldId id="401" r:id="rId11"/>
    <p:sldId id="383" r:id="rId12"/>
    <p:sldId id="390" r:id="rId13"/>
    <p:sldId id="389" r:id="rId14"/>
    <p:sldId id="391" r:id="rId15"/>
    <p:sldId id="393" r:id="rId16"/>
    <p:sldId id="371" r:id="rId17"/>
    <p:sldId id="3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3750" autoAdjust="0"/>
  </p:normalViewPr>
  <p:slideViewPr>
    <p:cSldViewPr>
      <p:cViewPr varScale="1">
        <p:scale>
          <a:sx n="67" d="100"/>
          <a:sy n="67" d="100"/>
        </p:scale>
        <p:origin x="648" y="46"/>
      </p:cViewPr>
      <p:guideLst>
        <p:guide orient="horz" pos="2160"/>
        <p:guide pos="3840"/>
      </p:guideLst>
    </p:cSldViewPr>
  </p:slideViewPr>
  <p:notesTextViewPr>
    <p:cViewPr>
      <p:scale>
        <a:sx n="1" d="1"/>
        <a:sy n="1" d="1"/>
      </p:scale>
      <p:origin x="0" y="0"/>
    </p:cViewPr>
  </p:notesTextViewPr>
  <p:sorterViewPr>
    <p:cViewPr>
      <p:scale>
        <a:sx n="110" d="100"/>
        <a:sy n="110" d="100"/>
      </p:scale>
      <p:origin x="0" y="-195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7C4B1-3013-4AE2-92D9-858D4F57A134}" type="datetimeFigureOut">
              <a:rPr lang="en-GB" smtClean="0"/>
              <a:t>20/10/2020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B343D-1B7C-43AD-898C-60A0306EF3E3}" type="slidenum">
              <a:rPr lang="en-GB" smtClean="0"/>
              <a:t>‹#›</a:t>
            </a:fld>
            <a:endParaRPr lang="en-GB"/>
          </a:p>
        </p:txBody>
      </p:sp>
    </p:spTree>
    <p:extLst>
      <p:ext uri="{BB962C8B-B14F-4D97-AF65-F5344CB8AC3E}">
        <p14:creationId xmlns:p14="http://schemas.microsoft.com/office/powerpoint/2010/main" val="257914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Cancer52 website</a:t>
            </a:r>
          </a:p>
        </p:txBody>
      </p:sp>
      <p:sp>
        <p:nvSpPr>
          <p:cNvPr id="4" name="Slide Number Placeholder 3"/>
          <p:cNvSpPr>
            <a:spLocks noGrp="1"/>
          </p:cNvSpPr>
          <p:nvPr>
            <p:ph type="sldNum" sz="quarter" idx="5"/>
          </p:nvPr>
        </p:nvSpPr>
        <p:spPr/>
        <p:txBody>
          <a:bodyPr/>
          <a:lstStyle/>
          <a:p>
            <a:fld id="{E5CB343D-1B7C-43AD-898C-60A0306EF3E3}" type="slidenum">
              <a:rPr lang="en-GB" smtClean="0"/>
              <a:t>3</a:t>
            </a:fld>
            <a:endParaRPr lang="en-GB"/>
          </a:p>
        </p:txBody>
      </p:sp>
    </p:spTree>
    <p:extLst>
      <p:ext uri="{BB962C8B-B14F-4D97-AF65-F5344CB8AC3E}">
        <p14:creationId xmlns:p14="http://schemas.microsoft.com/office/powerpoint/2010/main" val="362353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DCDCD-79DE-D544-8BE3-2A17D5798EDF}" type="slidenum">
              <a:rPr lang="en-US" smtClean="0"/>
              <a:t>15</a:t>
            </a:fld>
            <a:endParaRPr lang="en-US"/>
          </a:p>
        </p:txBody>
      </p:sp>
    </p:spTree>
    <p:extLst>
      <p:ext uri="{BB962C8B-B14F-4D97-AF65-F5344CB8AC3E}">
        <p14:creationId xmlns:p14="http://schemas.microsoft.com/office/powerpoint/2010/main" val="201434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B343D-1B7C-43AD-898C-60A0306EF3E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71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PHE/NCIN/C52 publication</a:t>
            </a:r>
          </a:p>
          <a:p>
            <a:r>
              <a:rPr lang="en-GB" dirty="0"/>
              <a:t>http://www.ncin.org.uk/view?rid=2970 </a:t>
            </a:r>
          </a:p>
        </p:txBody>
      </p:sp>
      <p:sp>
        <p:nvSpPr>
          <p:cNvPr id="4" name="Slide Number Placeholder 3"/>
          <p:cNvSpPr>
            <a:spLocks noGrp="1"/>
          </p:cNvSpPr>
          <p:nvPr>
            <p:ph type="sldNum" sz="quarter" idx="5"/>
          </p:nvPr>
        </p:nvSpPr>
        <p:spPr/>
        <p:txBody>
          <a:bodyPr/>
          <a:lstStyle/>
          <a:p>
            <a:fld id="{E5CB343D-1B7C-43AD-898C-60A0306EF3E3}" type="slidenum">
              <a:rPr lang="en-GB" smtClean="0"/>
              <a:t>4</a:t>
            </a:fld>
            <a:endParaRPr lang="en-GB"/>
          </a:p>
        </p:txBody>
      </p:sp>
    </p:spTree>
    <p:extLst>
      <p:ext uri="{BB962C8B-B14F-4D97-AF65-F5344CB8AC3E}">
        <p14:creationId xmlns:p14="http://schemas.microsoft.com/office/powerpoint/2010/main" val="156354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Macmillan at https://www.macmillan.org.uk/cancer-information-and-support/rare-cancers</a:t>
            </a:r>
          </a:p>
          <a:p>
            <a:endParaRPr lang="en-GB" dirty="0"/>
          </a:p>
        </p:txBody>
      </p:sp>
      <p:sp>
        <p:nvSpPr>
          <p:cNvPr id="4" name="Slide Number Placeholder 3"/>
          <p:cNvSpPr>
            <a:spLocks noGrp="1"/>
          </p:cNvSpPr>
          <p:nvPr>
            <p:ph type="sldNum" sz="quarter" idx="5"/>
          </p:nvPr>
        </p:nvSpPr>
        <p:spPr/>
        <p:txBody>
          <a:bodyPr/>
          <a:lstStyle/>
          <a:p>
            <a:fld id="{E5CB343D-1B7C-43AD-898C-60A0306EF3E3}" type="slidenum">
              <a:rPr lang="en-GB" smtClean="0"/>
              <a:t>5</a:t>
            </a:fld>
            <a:endParaRPr lang="en-GB"/>
          </a:p>
        </p:txBody>
      </p:sp>
    </p:spTree>
    <p:extLst>
      <p:ext uri="{BB962C8B-B14F-4D97-AF65-F5344CB8AC3E}">
        <p14:creationId xmlns:p14="http://schemas.microsoft.com/office/powerpoint/2010/main" val="121529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PHE/NCIN/C52 publication</a:t>
            </a:r>
          </a:p>
          <a:p>
            <a:r>
              <a:rPr lang="en-GB" dirty="0"/>
              <a:t>http://www.ncin.org.uk/view?rid=2970 </a:t>
            </a:r>
          </a:p>
        </p:txBody>
      </p:sp>
      <p:sp>
        <p:nvSpPr>
          <p:cNvPr id="4" name="Slide Number Placeholder 3"/>
          <p:cNvSpPr>
            <a:spLocks noGrp="1"/>
          </p:cNvSpPr>
          <p:nvPr>
            <p:ph type="sldNum" sz="quarter" idx="5"/>
          </p:nvPr>
        </p:nvSpPr>
        <p:spPr/>
        <p:txBody>
          <a:bodyPr/>
          <a:lstStyle/>
          <a:p>
            <a:fld id="{E5CB343D-1B7C-43AD-898C-60A0306EF3E3}" type="slidenum">
              <a:rPr lang="en-GB" smtClean="0"/>
              <a:t>8</a:t>
            </a:fld>
            <a:endParaRPr lang="en-GB"/>
          </a:p>
        </p:txBody>
      </p:sp>
    </p:spTree>
    <p:extLst>
      <p:ext uri="{BB962C8B-B14F-4D97-AF65-F5344CB8AC3E}">
        <p14:creationId xmlns:p14="http://schemas.microsoft.com/office/powerpoint/2010/main" val="109802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https://phw.nhs.wales/about-us/policies-and-procedures/policies-and-procedures-documents/information-governance-information-management-and-technology-policies/small-numbers-publishing-guidance/</a:t>
            </a:r>
          </a:p>
        </p:txBody>
      </p:sp>
      <p:sp>
        <p:nvSpPr>
          <p:cNvPr id="4" name="Slide Number Placeholder 3"/>
          <p:cNvSpPr>
            <a:spLocks noGrp="1"/>
          </p:cNvSpPr>
          <p:nvPr>
            <p:ph type="sldNum" sz="quarter" idx="5"/>
          </p:nvPr>
        </p:nvSpPr>
        <p:spPr/>
        <p:txBody>
          <a:bodyPr/>
          <a:lstStyle/>
          <a:p>
            <a:fld id="{E5CB343D-1B7C-43AD-898C-60A0306EF3E3}" type="slidenum">
              <a:rPr lang="en-GB" smtClean="0"/>
              <a:t>10</a:t>
            </a:fld>
            <a:endParaRPr lang="en-GB"/>
          </a:p>
        </p:txBody>
      </p:sp>
    </p:spTree>
    <p:extLst>
      <p:ext uri="{BB962C8B-B14F-4D97-AF65-F5344CB8AC3E}">
        <p14:creationId xmlns:p14="http://schemas.microsoft.com/office/powerpoint/2010/main" val="269985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DCDCD-79DE-D544-8BE3-2A17D5798EDF}" type="slidenum">
              <a:rPr lang="en-US" smtClean="0"/>
              <a:t>11</a:t>
            </a:fld>
            <a:endParaRPr lang="en-US"/>
          </a:p>
        </p:txBody>
      </p:sp>
    </p:spTree>
    <p:extLst>
      <p:ext uri="{BB962C8B-B14F-4D97-AF65-F5344CB8AC3E}">
        <p14:creationId xmlns:p14="http://schemas.microsoft.com/office/powerpoint/2010/main" val="201434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DCDCD-79DE-D544-8BE3-2A17D5798EDF}" type="slidenum">
              <a:rPr lang="en-US" smtClean="0"/>
              <a:t>12</a:t>
            </a:fld>
            <a:endParaRPr lang="en-US"/>
          </a:p>
        </p:txBody>
      </p:sp>
    </p:spTree>
    <p:extLst>
      <p:ext uri="{BB962C8B-B14F-4D97-AF65-F5344CB8AC3E}">
        <p14:creationId xmlns:p14="http://schemas.microsoft.com/office/powerpoint/2010/main" val="201434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DCDCD-79DE-D544-8BE3-2A17D5798EDF}" type="slidenum">
              <a:rPr lang="en-US" smtClean="0"/>
              <a:t>13</a:t>
            </a:fld>
            <a:endParaRPr lang="en-US"/>
          </a:p>
        </p:txBody>
      </p:sp>
    </p:spTree>
    <p:extLst>
      <p:ext uri="{BB962C8B-B14F-4D97-AF65-F5344CB8AC3E}">
        <p14:creationId xmlns:p14="http://schemas.microsoft.com/office/powerpoint/2010/main" val="201434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DCDCD-79DE-D544-8BE3-2A17D5798EDF}" type="slidenum">
              <a:rPr lang="en-US" smtClean="0"/>
              <a:t>14</a:t>
            </a:fld>
            <a:endParaRPr lang="en-US"/>
          </a:p>
        </p:txBody>
      </p:sp>
    </p:spTree>
    <p:extLst>
      <p:ext uri="{BB962C8B-B14F-4D97-AF65-F5344CB8AC3E}">
        <p14:creationId xmlns:p14="http://schemas.microsoft.com/office/powerpoint/2010/main" val="201434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26010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07924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3530187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90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04609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43851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3E84E7-8EE5-4F9A-A375-0ED192553312}"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17528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3E84E7-8EE5-4F9A-A375-0ED192553312}" type="datetimeFigureOut">
              <a:rPr lang="en-GB" smtClean="0"/>
              <a:t>20/10/2020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5322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3E84E7-8EE5-4F9A-A375-0ED192553312}" type="datetimeFigureOut">
              <a:rPr lang="en-GB" smtClean="0"/>
              <a:t>20/10/2020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357895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E84E7-8EE5-4F9A-A375-0ED192553312}" type="datetimeFigureOut">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56793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E84E7-8EE5-4F9A-A375-0ED192553312}"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9857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E84E7-8EE5-4F9A-A375-0ED192553312}"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55162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E84E7-8EE5-4F9A-A375-0ED192553312}" type="datetimeFigureOut">
              <a:rPr lang="en-GB" smtClean="0"/>
              <a:t>20/10/2020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88719-3902-47B1-BAF8-BA9EDE67706D}" type="slidenum">
              <a:rPr lang="en-GB" smtClean="0"/>
              <a:t>‹#›</a:t>
            </a:fld>
            <a:endParaRPr lang="en-GB"/>
          </a:p>
        </p:txBody>
      </p:sp>
    </p:spTree>
    <p:extLst>
      <p:ext uri="{BB962C8B-B14F-4D97-AF65-F5344CB8AC3E}">
        <p14:creationId xmlns:p14="http://schemas.microsoft.com/office/powerpoint/2010/main" val="271582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hw.nhs.wales/about-us/policies-and-procedures/policies-and-procedures-documents/information-governance-information-management-and-technology-policies/small-numbers-publishing-guidan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ncer52.org.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in.org.uk/view?rid=297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macmillan.org.uk/cancer-information-and-support/rare-cancer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cin.org.uk/publications/rare_and_less_common_cancer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5398-FA53-433E-9D69-870A9A19382D}"/>
              </a:ext>
            </a:extLst>
          </p:cNvPr>
          <p:cNvSpPr>
            <a:spLocks noGrp="1"/>
          </p:cNvSpPr>
          <p:nvPr>
            <p:ph type="ctrTitle"/>
          </p:nvPr>
        </p:nvSpPr>
        <p:spPr/>
        <p:txBody>
          <a:bodyPr/>
          <a:lstStyle/>
          <a:p>
            <a:r>
              <a:rPr lang="en-GB" dirty="0"/>
              <a:t>Rare and less common cancers</a:t>
            </a:r>
          </a:p>
        </p:txBody>
      </p:sp>
    </p:spTree>
    <p:extLst>
      <p:ext uri="{BB962C8B-B14F-4D97-AF65-F5344CB8AC3E}">
        <p14:creationId xmlns:p14="http://schemas.microsoft.com/office/powerpoint/2010/main" val="398463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BF9C-CB38-4D8A-82CF-B07BE49EB9D4}"/>
              </a:ext>
            </a:extLst>
          </p:cNvPr>
          <p:cNvSpPr>
            <a:spLocks noGrp="1"/>
          </p:cNvSpPr>
          <p:nvPr>
            <p:ph type="title"/>
          </p:nvPr>
        </p:nvSpPr>
        <p:spPr/>
        <p:txBody>
          <a:bodyPr/>
          <a:lstStyle/>
          <a:p>
            <a:r>
              <a:rPr lang="en-GB" dirty="0"/>
              <a:t>Broad disclosure controls</a:t>
            </a:r>
          </a:p>
        </p:txBody>
      </p:sp>
      <p:sp>
        <p:nvSpPr>
          <p:cNvPr id="3" name="Content Placeholder 2">
            <a:extLst>
              <a:ext uri="{FF2B5EF4-FFF2-40B4-BE49-F238E27FC236}">
                <a16:creationId xmlns:a16="http://schemas.microsoft.com/office/drawing/2014/main" id="{3DDFE862-6478-4542-8CF9-2C6CCBD473F3}"/>
              </a:ext>
            </a:extLst>
          </p:cNvPr>
          <p:cNvSpPr>
            <a:spLocks noGrp="1"/>
          </p:cNvSpPr>
          <p:nvPr>
            <p:ph idx="1"/>
          </p:nvPr>
        </p:nvSpPr>
        <p:spPr>
          <a:xfrm>
            <a:off x="606572" y="1600200"/>
            <a:ext cx="10972800" cy="4525963"/>
          </a:xfrm>
        </p:spPr>
        <p:txBody>
          <a:bodyPr>
            <a:normAutofit lnSpcReduction="10000"/>
          </a:bodyPr>
          <a:lstStyle/>
          <a:p>
            <a:r>
              <a:rPr lang="en-GB" dirty="0"/>
              <a:t>“Data/information has to be released at a high enough level of aggregation to prevent others from recognising a particular individual”</a:t>
            </a:r>
          </a:p>
          <a:p>
            <a:r>
              <a:rPr lang="en-GB" dirty="0"/>
              <a:t>Some ways round this:</a:t>
            </a:r>
          </a:p>
          <a:p>
            <a:pPr lvl="1"/>
            <a:r>
              <a:rPr lang="en-GB" dirty="0"/>
              <a:t>“over the ten year period there were on average 1.2 cases per year”</a:t>
            </a:r>
          </a:p>
          <a:p>
            <a:pPr lvl="1"/>
            <a:r>
              <a:rPr lang="en-GB" dirty="0"/>
              <a:t>Combining categories in which small number counts appear (e.g. age groups, time periods, areas)</a:t>
            </a:r>
          </a:p>
          <a:p>
            <a:pPr lvl="1"/>
            <a:r>
              <a:rPr lang="en-GB" dirty="0"/>
              <a:t>Suppression of cells with small numbers</a:t>
            </a:r>
          </a:p>
          <a:p>
            <a:r>
              <a:rPr lang="en-GB" dirty="0"/>
              <a:t>Nice examples in appendices at </a:t>
            </a:r>
            <a:r>
              <a:rPr lang="en-GB" dirty="0">
                <a:hlinkClick r:id="rId3"/>
              </a:rPr>
              <a:t>Public Health Wales site.</a:t>
            </a:r>
            <a:r>
              <a:rPr lang="en-GB" dirty="0"/>
              <a:t> </a:t>
            </a:r>
          </a:p>
        </p:txBody>
      </p:sp>
    </p:spTree>
    <p:extLst>
      <p:ext uri="{BB962C8B-B14F-4D97-AF65-F5344CB8AC3E}">
        <p14:creationId xmlns:p14="http://schemas.microsoft.com/office/powerpoint/2010/main" val="108488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88392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 descr="IMG_454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62534"/>
            <a:ext cx="3110289" cy="2332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6F5C72F8-7ED4-47D6-8326-7506517E0C70}"/>
              </a:ext>
            </a:extLst>
          </p:cNvPr>
          <p:cNvPicPr>
            <a:picLocks noChangeAspect="1"/>
          </p:cNvPicPr>
          <p:nvPr/>
        </p:nvPicPr>
        <p:blipFill>
          <a:blip r:embed="rId5"/>
          <a:stretch>
            <a:fillRect/>
          </a:stretch>
        </p:blipFill>
        <p:spPr>
          <a:xfrm>
            <a:off x="8458200" y="5791200"/>
            <a:ext cx="3390900" cy="774256"/>
          </a:xfrm>
          <a:prstGeom prst="rect">
            <a:avLst/>
          </a:prstGeom>
        </p:spPr>
      </p:pic>
      <p:sp>
        <p:nvSpPr>
          <p:cNvPr id="5" name="Title 4">
            <a:extLst>
              <a:ext uri="{FF2B5EF4-FFF2-40B4-BE49-F238E27FC236}">
                <a16:creationId xmlns:a16="http://schemas.microsoft.com/office/drawing/2014/main" id="{BCF3DF14-C8B7-481E-A4B5-0B54AC27E8A0}"/>
              </a:ext>
            </a:extLst>
          </p:cNvPr>
          <p:cNvSpPr>
            <a:spLocks noGrp="1"/>
          </p:cNvSpPr>
          <p:nvPr>
            <p:ph type="title"/>
          </p:nvPr>
        </p:nvSpPr>
        <p:spPr/>
        <p:txBody>
          <a:bodyPr/>
          <a:lstStyle/>
          <a:p>
            <a:r>
              <a:rPr lang="en-GB" dirty="0"/>
              <a:t>How one charity approached this…</a:t>
            </a:r>
          </a:p>
        </p:txBody>
      </p:sp>
    </p:spTree>
    <p:extLst>
      <p:ext uri="{BB962C8B-B14F-4D97-AF65-F5344CB8AC3E}">
        <p14:creationId xmlns:p14="http://schemas.microsoft.com/office/powerpoint/2010/main" val="353339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4817" y="1412876"/>
            <a:ext cx="4432358" cy="2952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p:cNvSpPr txBox="1">
            <a:spLocks noChangeArrowheads="1"/>
          </p:cNvSpPr>
          <p:nvPr/>
        </p:nvSpPr>
        <p:spPr bwMode="auto">
          <a:xfrm>
            <a:off x="685800" y="836712"/>
            <a:ext cx="4762128" cy="4344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rgbClr val="344757"/>
                </a:solidFill>
                <a:latin typeface="V&amp;A TheSans-Plain"/>
                <a:ea typeface="MS PGothic" panose="020B0600070205080204" pitchFamily="34" charset="-128"/>
                <a:cs typeface="V&amp;A TheSans-Plain"/>
              </a:defRPr>
            </a:lvl1pPr>
            <a:lvl2pPr marL="457200" indent="0" algn="ctr" rtl="0" eaLnBrk="0" fontAlgn="base" hangingPunct="0">
              <a:spcBef>
                <a:spcPct val="20000"/>
              </a:spcBef>
              <a:spcAft>
                <a:spcPct val="0"/>
              </a:spcAft>
              <a:buNone/>
              <a:defRPr sz="2800">
                <a:solidFill>
                  <a:srgbClr val="344757"/>
                </a:solidFill>
                <a:latin typeface="V&amp;A TheSans-Plain"/>
                <a:ea typeface="MS PGothic" panose="020B0600070205080204" pitchFamily="34" charset="-128"/>
                <a:cs typeface="V&amp;A TheSans-Plain"/>
              </a:defRPr>
            </a:lvl2pPr>
            <a:lvl3pPr marL="914400" indent="0" algn="ctr" rtl="0" eaLnBrk="0" fontAlgn="base" hangingPunct="0">
              <a:spcBef>
                <a:spcPct val="20000"/>
              </a:spcBef>
              <a:spcAft>
                <a:spcPct val="0"/>
              </a:spcAft>
              <a:buNone/>
              <a:defRPr sz="2400">
                <a:solidFill>
                  <a:srgbClr val="344757"/>
                </a:solidFill>
                <a:latin typeface="V&amp;A TheSans-Plain"/>
                <a:ea typeface="MS PGothic" panose="020B0600070205080204" pitchFamily="34" charset="-128"/>
                <a:cs typeface="V&amp;A TheSans-Plain"/>
              </a:defRPr>
            </a:lvl3pPr>
            <a:lvl4pPr marL="1371600" indent="0" algn="ctr" rtl="0" eaLnBrk="0" fontAlgn="base" hangingPunct="0">
              <a:spcBef>
                <a:spcPct val="20000"/>
              </a:spcBef>
              <a:spcAft>
                <a:spcPct val="0"/>
              </a:spcAft>
              <a:buNone/>
              <a:defRPr sz="2000">
                <a:solidFill>
                  <a:srgbClr val="344757"/>
                </a:solidFill>
                <a:latin typeface="V&amp;A TheSans-Plain"/>
                <a:ea typeface="MS PGothic" panose="020B0600070205080204" pitchFamily="34" charset="-128"/>
                <a:cs typeface="V&amp;A TheSans-Plain"/>
              </a:defRPr>
            </a:lvl4pPr>
            <a:lvl5pPr marL="1828800" indent="0" algn="ctr" rtl="0" eaLnBrk="0" fontAlgn="base" hangingPunct="0">
              <a:spcBef>
                <a:spcPct val="20000"/>
              </a:spcBef>
              <a:spcAft>
                <a:spcPct val="0"/>
              </a:spcAft>
              <a:buNone/>
              <a:defRPr sz="2000">
                <a:solidFill>
                  <a:srgbClr val="344757"/>
                </a:solidFill>
                <a:latin typeface="V&amp;A TheSans-Plain"/>
                <a:ea typeface="MS PGothic" panose="020B0600070205080204" pitchFamily="34" charset="-128"/>
                <a:cs typeface="V&amp;A TheSans-Plain"/>
              </a:defRPr>
            </a:lvl5pPr>
            <a:lvl6pPr marL="2286000" indent="0" algn="ctr" rtl="0" fontAlgn="base">
              <a:spcBef>
                <a:spcPct val="20000"/>
              </a:spcBef>
              <a:spcAft>
                <a:spcPct val="0"/>
              </a:spcAft>
              <a:buNone/>
              <a:defRPr sz="2000">
                <a:solidFill>
                  <a:schemeClr val="bg2"/>
                </a:solidFill>
                <a:latin typeface="+mn-lt"/>
                <a:ea typeface="+mn-ea"/>
              </a:defRPr>
            </a:lvl6pPr>
            <a:lvl7pPr marL="2743200" indent="0" algn="ctr" rtl="0" fontAlgn="base">
              <a:spcBef>
                <a:spcPct val="20000"/>
              </a:spcBef>
              <a:spcAft>
                <a:spcPct val="0"/>
              </a:spcAft>
              <a:buNone/>
              <a:defRPr sz="2000">
                <a:solidFill>
                  <a:schemeClr val="bg2"/>
                </a:solidFill>
                <a:latin typeface="+mn-lt"/>
                <a:ea typeface="+mn-ea"/>
              </a:defRPr>
            </a:lvl7pPr>
            <a:lvl8pPr marL="3200400" indent="0" algn="ctr" rtl="0" fontAlgn="base">
              <a:spcBef>
                <a:spcPct val="20000"/>
              </a:spcBef>
              <a:spcAft>
                <a:spcPct val="0"/>
              </a:spcAft>
              <a:buNone/>
              <a:defRPr sz="2000">
                <a:solidFill>
                  <a:schemeClr val="bg2"/>
                </a:solidFill>
                <a:latin typeface="+mn-lt"/>
                <a:ea typeface="+mn-ea"/>
              </a:defRPr>
            </a:lvl8pPr>
            <a:lvl9pPr marL="3657600" indent="0" algn="ctr" rtl="0" fontAlgn="base">
              <a:spcBef>
                <a:spcPct val="20000"/>
              </a:spcBef>
              <a:spcAft>
                <a:spcPct val="0"/>
              </a:spcAft>
              <a:buNone/>
              <a:defRPr sz="2000">
                <a:solidFill>
                  <a:schemeClr val="bg2"/>
                </a:solidFill>
                <a:latin typeface="+mn-lt"/>
                <a:ea typeface="+mn-ea"/>
              </a:defRPr>
            </a:lvl9pPr>
          </a:lstStyle>
          <a:p>
            <a:pPr marL="457200" indent="-457200" algn="l">
              <a:lnSpc>
                <a:spcPct val="90000"/>
              </a:lnSpc>
              <a:spcBef>
                <a:spcPct val="0"/>
              </a:spcBef>
              <a:spcAft>
                <a:spcPts val="600"/>
              </a:spcAft>
              <a:buFont typeface="Arial"/>
              <a:buChar char="•"/>
            </a:pPr>
            <a:r>
              <a:rPr lang="en-GB" sz="2800" dirty="0">
                <a:latin typeface="V&amp;A TheSans-Plain" charset="0"/>
                <a:ea typeface="ＭＳ Ｐゴシック" charset="0"/>
              </a:rPr>
              <a:t>They agreed a standard ‘slicing’ of the cancer data </a:t>
            </a:r>
            <a:endParaRPr lang="en-GB" sz="2900" dirty="0">
              <a:latin typeface="V&amp;A TheSans-Plain" charset="0"/>
              <a:ea typeface="ＭＳ Ｐゴシック" charset="0"/>
            </a:endParaRPr>
          </a:p>
          <a:p>
            <a:pPr marL="457200" indent="-457200" algn="l">
              <a:lnSpc>
                <a:spcPct val="90000"/>
              </a:lnSpc>
              <a:spcBef>
                <a:spcPct val="0"/>
              </a:spcBef>
              <a:spcAft>
                <a:spcPts val="600"/>
              </a:spcAft>
              <a:buFont typeface="Arial"/>
              <a:buChar char="•"/>
            </a:pPr>
            <a:r>
              <a:rPr lang="en-GB" sz="2900" dirty="0">
                <a:latin typeface="V&amp;A TheSans-Plain" charset="0"/>
                <a:ea typeface="ＭＳ Ｐゴシック" charset="0"/>
              </a:rPr>
              <a:t>Produce all PHE analysis to this slicing </a:t>
            </a:r>
          </a:p>
          <a:p>
            <a:pPr marL="457200" lvl="2" indent="-457200" algn="l">
              <a:lnSpc>
                <a:spcPct val="90000"/>
              </a:lnSpc>
              <a:spcBef>
                <a:spcPct val="0"/>
              </a:spcBef>
              <a:spcAft>
                <a:spcPts val="600"/>
              </a:spcAft>
              <a:buFont typeface="Arial"/>
              <a:buChar char="•"/>
            </a:pPr>
            <a:r>
              <a:rPr lang="en-GB" sz="2900" dirty="0">
                <a:latin typeface="V&amp;A TheSans-Plain" charset="0"/>
                <a:ea typeface="ＭＳ Ｐゴシック" charset="0"/>
              </a:rPr>
              <a:t>Aiming to get about 100 people in every slice at least</a:t>
            </a:r>
          </a:p>
        </p:txBody>
      </p:sp>
      <p:pic>
        <p:nvPicPr>
          <p:cNvPr id="2" name="Picture 1">
            <a:extLst>
              <a:ext uri="{FF2B5EF4-FFF2-40B4-BE49-F238E27FC236}">
                <a16:creationId xmlns:a16="http://schemas.microsoft.com/office/drawing/2014/main" id="{9BC8F74B-DCB2-4117-9811-CAD71AD1904D}"/>
              </a:ext>
            </a:extLst>
          </p:cNvPr>
          <p:cNvPicPr>
            <a:picLocks noChangeAspect="1"/>
          </p:cNvPicPr>
          <p:nvPr/>
        </p:nvPicPr>
        <p:blipFill>
          <a:blip r:embed="rId4"/>
          <a:stretch>
            <a:fillRect/>
          </a:stretch>
        </p:blipFill>
        <p:spPr>
          <a:xfrm>
            <a:off x="8458200" y="5791200"/>
            <a:ext cx="3390900" cy="774256"/>
          </a:xfrm>
          <a:prstGeom prst="rect">
            <a:avLst/>
          </a:prstGeom>
        </p:spPr>
      </p:pic>
    </p:spTree>
    <p:extLst>
      <p:ext uri="{BB962C8B-B14F-4D97-AF65-F5344CB8AC3E}">
        <p14:creationId xmlns:p14="http://schemas.microsoft.com/office/powerpoint/2010/main" val="10649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rainbow-data-cake.jpg"/>
          <p:cNvPicPr>
            <a:picLocks noChangeAspect="1"/>
          </p:cNvPicPr>
          <p:nvPr/>
        </p:nvPicPr>
        <p:blipFill>
          <a:blip r:embed="rId3">
            <a:extLst>
              <a:ext uri="{28A0092B-C50C-407E-A947-70E740481C1C}">
                <a14:useLocalDpi xmlns:a14="http://schemas.microsoft.com/office/drawing/2010/main" val="0"/>
              </a:ext>
            </a:extLst>
          </a:blip>
          <a:srcRect t="11964" b="11964"/>
          <a:stretch>
            <a:fillRect/>
          </a:stretch>
        </p:blipFill>
        <p:spPr bwMode="auto">
          <a:xfrm>
            <a:off x="152401" y="49658"/>
            <a:ext cx="9923684" cy="62749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pic>
      <p:pic>
        <p:nvPicPr>
          <p:cNvPr id="2" name="Picture 1">
            <a:extLst>
              <a:ext uri="{FF2B5EF4-FFF2-40B4-BE49-F238E27FC236}">
                <a16:creationId xmlns:a16="http://schemas.microsoft.com/office/drawing/2014/main" id="{C2FCAAA0-7DC5-45BF-B24D-0632A1715FE3}"/>
              </a:ext>
            </a:extLst>
          </p:cNvPr>
          <p:cNvPicPr>
            <a:picLocks noChangeAspect="1"/>
          </p:cNvPicPr>
          <p:nvPr/>
        </p:nvPicPr>
        <p:blipFill>
          <a:blip r:embed="rId4"/>
          <a:stretch>
            <a:fillRect/>
          </a:stretch>
        </p:blipFill>
        <p:spPr>
          <a:xfrm>
            <a:off x="8458200" y="5791200"/>
            <a:ext cx="3390900" cy="774256"/>
          </a:xfrm>
          <a:prstGeom prst="rect">
            <a:avLst/>
          </a:prstGeom>
        </p:spPr>
      </p:pic>
    </p:spTree>
    <p:extLst>
      <p:ext uri="{BB962C8B-B14F-4D97-AF65-F5344CB8AC3E}">
        <p14:creationId xmlns:p14="http://schemas.microsoft.com/office/powerpoint/2010/main" val="190545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C4BAAC-E3B3-441D-AD5E-9700BD38E462}"/>
              </a:ext>
            </a:extLst>
          </p:cNvPr>
          <p:cNvPicPr>
            <a:picLocks noChangeAspect="1"/>
          </p:cNvPicPr>
          <p:nvPr/>
        </p:nvPicPr>
        <p:blipFill>
          <a:blip r:embed="rId3"/>
          <a:stretch>
            <a:fillRect/>
          </a:stretch>
        </p:blipFill>
        <p:spPr>
          <a:xfrm>
            <a:off x="304800" y="152400"/>
            <a:ext cx="5753100" cy="3371850"/>
          </a:xfrm>
          <a:prstGeom prst="rect">
            <a:avLst/>
          </a:prstGeom>
        </p:spPr>
      </p:pic>
      <p:pic>
        <p:nvPicPr>
          <p:cNvPr id="8" name="Picture 7">
            <a:extLst>
              <a:ext uri="{FF2B5EF4-FFF2-40B4-BE49-F238E27FC236}">
                <a16:creationId xmlns:a16="http://schemas.microsoft.com/office/drawing/2014/main" id="{D36E122D-98FF-4E84-AFE8-76EB05AA80F3}"/>
              </a:ext>
            </a:extLst>
          </p:cNvPr>
          <p:cNvPicPr>
            <a:picLocks noChangeAspect="1"/>
          </p:cNvPicPr>
          <p:nvPr/>
        </p:nvPicPr>
        <p:blipFill>
          <a:blip r:embed="rId4"/>
          <a:stretch>
            <a:fillRect/>
          </a:stretch>
        </p:blipFill>
        <p:spPr>
          <a:xfrm>
            <a:off x="4343400" y="2286000"/>
            <a:ext cx="5743575" cy="4057650"/>
          </a:xfrm>
          <a:prstGeom prst="rect">
            <a:avLst/>
          </a:prstGeom>
        </p:spPr>
      </p:pic>
    </p:spTree>
    <p:extLst>
      <p:ext uri="{BB962C8B-B14F-4D97-AF65-F5344CB8AC3E}">
        <p14:creationId xmlns:p14="http://schemas.microsoft.com/office/powerpoint/2010/main" val="39932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strust-A0 Poster-Story behind the data (4).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62500"/>
            <a:ext cx="4844613" cy="6848300"/>
          </a:xfrm>
          <a:prstGeom prst="rect">
            <a:avLst/>
          </a:prstGeom>
        </p:spPr>
      </p:pic>
      <p:sp>
        <p:nvSpPr>
          <p:cNvPr id="4" name="Rectangle 3"/>
          <p:cNvSpPr/>
          <p:nvPr/>
        </p:nvSpPr>
        <p:spPr>
          <a:xfrm>
            <a:off x="6060504" y="746696"/>
            <a:ext cx="5979096" cy="3693319"/>
          </a:xfrm>
          <a:prstGeom prst="rect">
            <a:avLst/>
          </a:prstGeom>
        </p:spPr>
        <p:txBody>
          <a:bodyPr wrap="square">
            <a:spAutoFit/>
          </a:bodyPr>
          <a:lstStyle/>
          <a:p>
            <a:r>
              <a:rPr lang="en-US" dirty="0"/>
              <a:t>About 9,000 primary brain </a:t>
            </a:r>
            <a:r>
              <a:rPr lang="en-US" dirty="0" err="1"/>
              <a:t>tumours</a:t>
            </a:r>
            <a:r>
              <a:rPr lang="en-US" dirty="0"/>
              <a:t> are diagnosed every year. 50% are non-malignant</a:t>
            </a:r>
          </a:p>
          <a:p>
            <a:endParaRPr lang="en-US" dirty="0"/>
          </a:p>
          <a:p>
            <a:r>
              <a:rPr lang="en-US" dirty="0"/>
              <a:t>30% of people with a non-malignant brain </a:t>
            </a:r>
            <a:r>
              <a:rPr lang="en-US" dirty="0" err="1"/>
              <a:t>tumour</a:t>
            </a:r>
            <a:r>
              <a:rPr lang="en-US" dirty="0"/>
              <a:t> are diagnosed through A&amp;E</a:t>
            </a:r>
          </a:p>
          <a:p>
            <a:endParaRPr lang="en-US" dirty="0"/>
          </a:p>
          <a:p>
            <a:r>
              <a:rPr lang="en-US" dirty="0"/>
              <a:t>10% (over 500 annually) of people diagnosed</a:t>
            </a:r>
          </a:p>
          <a:p>
            <a:r>
              <a:rPr lang="en-US" dirty="0"/>
              <a:t>with a non-malignant brain </a:t>
            </a:r>
            <a:r>
              <a:rPr lang="en-US" dirty="0" err="1"/>
              <a:t>tumour</a:t>
            </a:r>
            <a:r>
              <a:rPr lang="en-US" dirty="0"/>
              <a:t> will die a year of diagnosis</a:t>
            </a:r>
          </a:p>
          <a:p>
            <a:endParaRPr lang="en-US" dirty="0"/>
          </a:p>
          <a:p>
            <a:r>
              <a:rPr lang="en-US" dirty="0"/>
              <a:t>“This data release has allowed us to publish crude and net survival side by side, enabling discussion both of the mortality due to the disease, and the expected proportion of the cohort who will survive one year.”</a:t>
            </a:r>
          </a:p>
        </p:txBody>
      </p:sp>
      <p:sp>
        <p:nvSpPr>
          <p:cNvPr id="3" name="TextBox 2">
            <a:extLst>
              <a:ext uri="{FF2B5EF4-FFF2-40B4-BE49-F238E27FC236}">
                <a16:creationId xmlns:a16="http://schemas.microsoft.com/office/drawing/2014/main" id="{F5E1F60A-13A5-4AF2-8419-4D36A49DB2AD}"/>
              </a:ext>
            </a:extLst>
          </p:cNvPr>
          <p:cNvSpPr txBox="1"/>
          <p:nvPr/>
        </p:nvSpPr>
        <p:spPr>
          <a:xfrm>
            <a:off x="7620000" y="6096000"/>
            <a:ext cx="4419600" cy="369332"/>
          </a:xfrm>
          <a:prstGeom prst="rect">
            <a:avLst/>
          </a:prstGeom>
          <a:noFill/>
        </p:spPr>
        <p:txBody>
          <a:bodyPr wrap="square" rtlCol="0">
            <a:spAutoFit/>
          </a:bodyPr>
          <a:lstStyle/>
          <a:p>
            <a:r>
              <a:rPr lang="en-GB" dirty="0"/>
              <a:t>With thanks to Will Jones, CEO, </a:t>
            </a:r>
            <a:r>
              <a:rPr lang="en-GB" dirty="0" err="1"/>
              <a:t>brainstrust</a:t>
            </a:r>
            <a:endParaRPr lang="en-GB" dirty="0"/>
          </a:p>
        </p:txBody>
      </p:sp>
    </p:spTree>
    <p:extLst>
      <p:ext uri="{BB962C8B-B14F-4D97-AF65-F5344CB8AC3E}">
        <p14:creationId xmlns:p14="http://schemas.microsoft.com/office/powerpoint/2010/main" val="98212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D2CB-30F3-4635-B8F3-E526CE99C1C5}"/>
              </a:ext>
            </a:extLst>
          </p:cNvPr>
          <p:cNvSpPr>
            <a:spLocks noGrp="1"/>
          </p:cNvSpPr>
          <p:nvPr>
            <p:ph type="title"/>
          </p:nvPr>
        </p:nvSpPr>
        <p:spPr/>
        <p:txBody>
          <a:bodyPr/>
          <a:lstStyle/>
          <a:p>
            <a:r>
              <a:rPr lang="en-GB" dirty="0"/>
              <a:t>Take away points</a:t>
            </a:r>
          </a:p>
        </p:txBody>
      </p:sp>
      <p:sp>
        <p:nvSpPr>
          <p:cNvPr id="3" name="Content Placeholder 2">
            <a:extLst>
              <a:ext uri="{FF2B5EF4-FFF2-40B4-BE49-F238E27FC236}">
                <a16:creationId xmlns:a16="http://schemas.microsoft.com/office/drawing/2014/main" id="{08B0969A-3F87-4BFD-B083-7AAE637961C1}"/>
              </a:ext>
            </a:extLst>
          </p:cNvPr>
          <p:cNvSpPr>
            <a:spLocks noGrp="1"/>
          </p:cNvSpPr>
          <p:nvPr>
            <p:ph idx="1"/>
          </p:nvPr>
        </p:nvSpPr>
        <p:spPr/>
        <p:txBody>
          <a:bodyPr/>
          <a:lstStyle/>
          <a:p>
            <a:r>
              <a:rPr lang="en-GB" dirty="0"/>
              <a:t>Collectively, rare/less-common cancers are not rare</a:t>
            </a:r>
          </a:p>
          <a:p>
            <a:r>
              <a:rPr lang="en-GB" dirty="0"/>
              <a:t>Rare/less-common cancers need rigorous coding, as poor data quality will affect analysis/outputs for rare/less-common cancers more than common cancers</a:t>
            </a:r>
          </a:p>
          <a:p>
            <a:r>
              <a:rPr lang="en-GB" dirty="0"/>
              <a:t>Small numbers are difficult to analyse, but not impossible</a:t>
            </a:r>
          </a:p>
          <a:p>
            <a:r>
              <a:rPr lang="en-GB" dirty="0"/>
              <a:t>Detailed analysis is helped with charity/patient support, engagement and inclusion</a:t>
            </a:r>
          </a:p>
        </p:txBody>
      </p:sp>
    </p:spTree>
    <p:extLst>
      <p:ext uri="{BB962C8B-B14F-4D97-AF65-F5344CB8AC3E}">
        <p14:creationId xmlns:p14="http://schemas.microsoft.com/office/powerpoint/2010/main" val="2289505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0"/>
            <a:ext cx="10820400" cy="2667000"/>
          </a:xfrm>
        </p:spPr>
        <p:txBody>
          <a:bodyPr>
            <a:normAutofit/>
          </a:bodyPr>
          <a:lstStyle/>
          <a:p>
            <a:r>
              <a:rPr lang="en-GB" dirty="0"/>
              <a:t>DATA-CAN PPIE Drop-in session</a:t>
            </a:r>
            <a:br>
              <a:rPr lang="en-GB" dirty="0"/>
            </a:br>
            <a:r>
              <a:rPr lang="en-GB" dirty="0"/>
              <a:t>“Rare and Less-Common Cancers”</a:t>
            </a:r>
            <a:endParaRPr lang="en-GB" sz="3200" dirty="0">
              <a:solidFill>
                <a:schemeClr val="accent1"/>
              </a:solidFill>
            </a:endParaRPr>
          </a:p>
        </p:txBody>
      </p:sp>
      <p:sp>
        <p:nvSpPr>
          <p:cNvPr id="8" name="Subtitle 7">
            <a:extLst>
              <a:ext uri="{FF2B5EF4-FFF2-40B4-BE49-F238E27FC236}">
                <a16:creationId xmlns:a16="http://schemas.microsoft.com/office/drawing/2014/main" id="{3DE2ED00-77CA-4A81-9A14-5B46FA71FC08}"/>
              </a:ext>
            </a:extLst>
          </p:cNvPr>
          <p:cNvSpPr>
            <a:spLocks noGrp="1"/>
          </p:cNvSpPr>
          <p:nvPr>
            <p:ph type="subTitle" idx="1"/>
          </p:nvPr>
        </p:nvSpPr>
        <p:spPr/>
        <p:txBody>
          <a:bodyPr/>
          <a:lstStyle/>
          <a:p>
            <a:endParaRPr lang="en-GB" dirty="0"/>
          </a:p>
        </p:txBody>
      </p:sp>
      <p:pic>
        <p:nvPicPr>
          <p:cNvPr id="4098" name="Picture 2" descr="DATA-CAN">
            <a:extLst>
              <a:ext uri="{FF2B5EF4-FFF2-40B4-BE49-F238E27FC236}">
                <a16:creationId xmlns:a16="http://schemas.microsoft.com/office/drawing/2014/main" id="{437C089F-C1D8-4701-8213-1FD1B1E410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5563326"/>
            <a:ext cx="3481388" cy="129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1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D3218-7C07-4020-8C70-DAA5C356B500}"/>
              </a:ext>
            </a:extLst>
          </p:cNvPr>
          <p:cNvSpPr>
            <a:spLocks noGrp="1"/>
          </p:cNvSpPr>
          <p:nvPr>
            <p:ph type="title"/>
          </p:nvPr>
        </p:nvSpPr>
        <p:spPr/>
        <p:txBody>
          <a:bodyPr/>
          <a:lstStyle/>
          <a:p>
            <a:r>
              <a:rPr lang="en-GB" dirty="0"/>
              <a:t>Areas to cover</a:t>
            </a:r>
          </a:p>
        </p:txBody>
      </p:sp>
      <p:sp>
        <p:nvSpPr>
          <p:cNvPr id="5" name="Content Placeholder 4">
            <a:extLst>
              <a:ext uri="{FF2B5EF4-FFF2-40B4-BE49-F238E27FC236}">
                <a16:creationId xmlns:a16="http://schemas.microsoft.com/office/drawing/2014/main" id="{6316A9FE-5E8E-4183-B3C0-AF12B812313E}"/>
              </a:ext>
            </a:extLst>
          </p:cNvPr>
          <p:cNvSpPr>
            <a:spLocks noGrp="1"/>
          </p:cNvSpPr>
          <p:nvPr>
            <p:ph idx="1"/>
          </p:nvPr>
        </p:nvSpPr>
        <p:spPr/>
        <p:txBody>
          <a:bodyPr/>
          <a:lstStyle/>
          <a:p>
            <a:r>
              <a:rPr lang="en-GB" dirty="0"/>
              <a:t>What do we mean by rare/less-common?</a:t>
            </a:r>
          </a:p>
          <a:p>
            <a:r>
              <a:rPr lang="en-GB" dirty="0"/>
              <a:t>What are the differences in data, compared with “common”?</a:t>
            </a:r>
          </a:p>
          <a:p>
            <a:r>
              <a:rPr lang="en-GB" dirty="0"/>
              <a:t>What are the data-related difficulties?</a:t>
            </a:r>
          </a:p>
        </p:txBody>
      </p:sp>
    </p:spTree>
    <p:extLst>
      <p:ext uri="{BB962C8B-B14F-4D97-AF65-F5344CB8AC3E}">
        <p14:creationId xmlns:p14="http://schemas.microsoft.com/office/powerpoint/2010/main" val="108894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ED57-9493-4601-AD52-6D358CA131C9}"/>
              </a:ext>
            </a:extLst>
          </p:cNvPr>
          <p:cNvSpPr>
            <a:spLocks noGrp="1"/>
          </p:cNvSpPr>
          <p:nvPr>
            <p:ph type="title"/>
          </p:nvPr>
        </p:nvSpPr>
        <p:spPr/>
        <p:txBody>
          <a:bodyPr/>
          <a:lstStyle/>
          <a:p>
            <a:r>
              <a:rPr lang="en-GB" dirty="0"/>
              <a:t>“Rare and less common” – not that rare?</a:t>
            </a:r>
          </a:p>
        </p:txBody>
      </p:sp>
      <p:sp>
        <p:nvSpPr>
          <p:cNvPr id="3" name="Content Placeholder 2">
            <a:extLst>
              <a:ext uri="{FF2B5EF4-FFF2-40B4-BE49-F238E27FC236}">
                <a16:creationId xmlns:a16="http://schemas.microsoft.com/office/drawing/2014/main" id="{459A9698-C4F7-4BCE-A95E-66D8E1CDA4EF}"/>
              </a:ext>
            </a:extLst>
          </p:cNvPr>
          <p:cNvSpPr>
            <a:spLocks noGrp="1"/>
          </p:cNvSpPr>
          <p:nvPr>
            <p:ph idx="1"/>
          </p:nvPr>
        </p:nvSpPr>
        <p:spPr/>
        <p:txBody>
          <a:bodyPr/>
          <a:lstStyle/>
          <a:p>
            <a:r>
              <a:rPr lang="en-GB" i="0" dirty="0">
                <a:effectLst/>
                <a:latin typeface="helvetica-w01-light"/>
              </a:rPr>
              <a:t>47% of diagnoses are for rare and less common cancers</a:t>
            </a:r>
          </a:p>
          <a:p>
            <a:r>
              <a:rPr lang="en-GB" i="0" dirty="0">
                <a:effectLst/>
                <a:latin typeface="helvetica-w01-light"/>
              </a:rPr>
              <a:t>55% of cancer deaths are from rare and less common cancers</a:t>
            </a:r>
          </a:p>
          <a:p>
            <a:endParaRPr lang="en-GB" dirty="0">
              <a:latin typeface="helvetica-w01-light"/>
            </a:endParaRPr>
          </a:p>
          <a:p>
            <a:pPr marL="0" indent="0">
              <a:buNone/>
            </a:pPr>
            <a:r>
              <a:rPr lang="en-GB" sz="2000" dirty="0">
                <a:latin typeface="helvetica-w01-light"/>
              </a:rPr>
              <a:t>(Source </a:t>
            </a:r>
            <a:r>
              <a:rPr lang="en-GB" sz="2000" dirty="0">
                <a:latin typeface="helvetica-w01-light"/>
                <a:hlinkClick r:id="rId3"/>
              </a:rPr>
              <a:t>Cancer52</a:t>
            </a:r>
            <a:r>
              <a:rPr lang="en-GB" sz="2000" dirty="0">
                <a:latin typeface="helvetica-w01-light"/>
              </a:rPr>
              <a:t>)</a:t>
            </a:r>
            <a:endParaRPr lang="en-GB" sz="2000" dirty="0"/>
          </a:p>
        </p:txBody>
      </p:sp>
    </p:spTree>
    <p:extLst>
      <p:ext uri="{BB962C8B-B14F-4D97-AF65-F5344CB8AC3E}">
        <p14:creationId xmlns:p14="http://schemas.microsoft.com/office/powerpoint/2010/main" val="164879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5FCCBCE8-CCD7-4BCC-80CE-0CFB1069EEF1}"/>
              </a:ext>
            </a:extLst>
          </p:cNvPr>
          <p:cNvPicPr>
            <a:picLocks noChangeAspect="1"/>
          </p:cNvPicPr>
          <p:nvPr/>
        </p:nvPicPr>
        <p:blipFill>
          <a:blip r:embed="rId4"/>
          <a:stretch>
            <a:fillRect/>
          </a:stretch>
        </p:blipFill>
        <p:spPr>
          <a:xfrm>
            <a:off x="1295400" y="113482"/>
            <a:ext cx="9193606" cy="6592118"/>
          </a:xfrm>
          <a:prstGeom prst="rect">
            <a:avLst/>
          </a:prstGeom>
        </p:spPr>
      </p:pic>
    </p:spTree>
    <p:extLst>
      <p:ext uri="{BB962C8B-B14F-4D97-AF65-F5344CB8AC3E}">
        <p14:creationId xmlns:p14="http://schemas.microsoft.com/office/powerpoint/2010/main" val="178379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F105B692-EF74-4574-B3F0-C9B8ED094406}"/>
              </a:ext>
            </a:extLst>
          </p:cNvPr>
          <p:cNvPicPr>
            <a:picLocks noChangeAspect="1"/>
          </p:cNvPicPr>
          <p:nvPr/>
        </p:nvPicPr>
        <p:blipFill>
          <a:blip r:embed="rId4"/>
          <a:stretch>
            <a:fillRect/>
          </a:stretch>
        </p:blipFill>
        <p:spPr>
          <a:xfrm>
            <a:off x="2967037" y="719137"/>
            <a:ext cx="6257925" cy="5419725"/>
          </a:xfrm>
          <a:prstGeom prst="rect">
            <a:avLst/>
          </a:prstGeom>
        </p:spPr>
      </p:pic>
    </p:spTree>
    <p:extLst>
      <p:ext uri="{BB962C8B-B14F-4D97-AF65-F5344CB8AC3E}">
        <p14:creationId xmlns:p14="http://schemas.microsoft.com/office/powerpoint/2010/main" val="125096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F4F5F-A239-4FED-B025-4EBAF437B03C}"/>
              </a:ext>
            </a:extLst>
          </p:cNvPr>
          <p:cNvSpPr>
            <a:spLocks noGrp="1"/>
          </p:cNvSpPr>
          <p:nvPr>
            <p:ph type="title"/>
          </p:nvPr>
        </p:nvSpPr>
        <p:spPr/>
        <p:txBody>
          <a:bodyPr/>
          <a:lstStyle/>
          <a:p>
            <a:r>
              <a:rPr lang="en-GB" dirty="0"/>
              <a:t>Data challenges</a:t>
            </a:r>
          </a:p>
        </p:txBody>
      </p:sp>
      <p:sp>
        <p:nvSpPr>
          <p:cNvPr id="3" name="Content Placeholder 2">
            <a:extLst>
              <a:ext uri="{FF2B5EF4-FFF2-40B4-BE49-F238E27FC236}">
                <a16:creationId xmlns:a16="http://schemas.microsoft.com/office/drawing/2014/main" id="{290003A9-B3C7-4B8F-A88F-19CB66345AC9}"/>
              </a:ext>
            </a:extLst>
          </p:cNvPr>
          <p:cNvSpPr>
            <a:spLocks noGrp="1"/>
          </p:cNvSpPr>
          <p:nvPr>
            <p:ph idx="1"/>
          </p:nvPr>
        </p:nvSpPr>
        <p:spPr/>
        <p:txBody>
          <a:bodyPr/>
          <a:lstStyle/>
          <a:p>
            <a:r>
              <a:rPr lang="en-GB" dirty="0"/>
              <a:t>Rare/less common cancers often need more granular coding</a:t>
            </a:r>
          </a:p>
          <a:p>
            <a:pPr lvl="1"/>
            <a:r>
              <a:rPr lang="en-GB" dirty="0"/>
              <a:t>“bucket codes” were unhelpful </a:t>
            </a:r>
          </a:p>
          <a:p>
            <a:r>
              <a:rPr lang="en-GB" dirty="0"/>
              <a:t>As the numbers are smaller, so statistical “confidence” is less precise</a:t>
            </a:r>
          </a:p>
          <a:p>
            <a:pPr lvl="1"/>
            <a:r>
              <a:rPr lang="en-GB" dirty="0"/>
              <a:t>Wide confidence intervals mean conclusions are difficult</a:t>
            </a:r>
          </a:p>
          <a:p>
            <a:r>
              <a:rPr lang="en-GB" dirty="0"/>
              <a:t>The published data has improved over recent years</a:t>
            </a:r>
          </a:p>
          <a:p>
            <a:pPr lvl="1"/>
            <a:r>
              <a:rPr lang="en-GB" dirty="0"/>
              <a:t>Data quality is even more important for rare/less-common cancers</a:t>
            </a:r>
          </a:p>
          <a:p>
            <a:endParaRPr lang="en-GB" dirty="0"/>
          </a:p>
        </p:txBody>
      </p:sp>
    </p:spTree>
    <p:extLst>
      <p:ext uri="{BB962C8B-B14F-4D97-AF65-F5344CB8AC3E}">
        <p14:creationId xmlns:p14="http://schemas.microsoft.com/office/powerpoint/2010/main" val="133187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B1DFCFAC-B205-43B0-A0A5-0F8BD69968C2}"/>
              </a:ext>
            </a:extLst>
          </p:cNvPr>
          <p:cNvPicPr>
            <a:picLocks noChangeAspect="1"/>
          </p:cNvPicPr>
          <p:nvPr/>
        </p:nvPicPr>
        <p:blipFill>
          <a:blip r:embed="rId3"/>
          <a:stretch>
            <a:fillRect/>
          </a:stretch>
        </p:blipFill>
        <p:spPr>
          <a:xfrm>
            <a:off x="1867198" y="0"/>
            <a:ext cx="8457603" cy="6858000"/>
          </a:xfrm>
          <a:prstGeom prst="rect">
            <a:avLst/>
          </a:prstGeom>
        </p:spPr>
      </p:pic>
      <p:sp>
        <p:nvSpPr>
          <p:cNvPr id="2" name="Rectangle 1">
            <a:extLst>
              <a:ext uri="{FF2B5EF4-FFF2-40B4-BE49-F238E27FC236}">
                <a16:creationId xmlns:a16="http://schemas.microsoft.com/office/drawing/2014/main" id="{E15460AF-EF3C-401B-BB05-3EA39FAF6EFE}"/>
              </a:ext>
            </a:extLst>
          </p:cNvPr>
          <p:cNvSpPr/>
          <p:nvPr/>
        </p:nvSpPr>
        <p:spPr>
          <a:xfrm>
            <a:off x="112305" y="594520"/>
            <a:ext cx="1371600" cy="2011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 example of the granularity of coding use, in this case for skin cancer</a:t>
            </a:r>
          </a:p>
        </p:txBody>
      </p:sp>
    </p:spTree>
    <p:extLst>
      <p:ext uri="{BB962C8B-B14F-4D97-AF65-F5344CB8AC3E}">
        <p14:creationId xmlns:p14="http://schemas.microsoft.com/office/powerpoint/2010/main" val="208101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5112-F7FD-49B3-98B8-403CAE60FB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19C79A-2253-4C1A-9065-A33E8C5FF51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ABA6291-7312-49C2-97E9-045689640DB3}"/>
              </a:ext>
            </a:extLst>
          </p:cNvPr>
          <p:cNvPicPr>
            <a:picLocks noChangeAspect="1"/>
          </p:cNvPicPr>
          <p:nvPr/>
        </p:nvPicPr>
        <p:blipFill>
          <a:blip r:embed="rId3"/>
          <a:stretch>
            <a:fillRect/>
          </a:stretch>
        </p:blipFill>
        <p:spPr>
          <a:xfrm>
            <a:off x="986610" y="0"/>
            <a:ext cx="10218779" cy="6858000"/>
          </a:xfrm>
          <a:prstGeom prst="rect">
            <a:avLst/>
          </a:prstGeom>
        </p:spPr>
      </p:pic>
      <p:sp>
        <p:nvSpPr>
          <p:cNvPr id="6" name="Rectangle 5">
            <a:extLst>
              <a:ext uri="{FF2B5EF4-FFF2-40B4-BE49-F238E27FC236}">
                <a16:creationId xmlns:a16="http://schemas.microsoft.com/office/drawing/2014/main" id="{B10250CC-56E7-4BCA-995B-08A0B9F580DB}"/>
              </a:ext>
            </a:extLst>
          </p:cNvPr>
          <p:cNvSpPr/>
          <p:nvPr/>
        </p:nvSpPr>
        <p:spPr>
          <a:xfrm>
            <a:off x="112305" y="594520"/>
            <a:ext cx="1371600" cy="2011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Just an example – these data are quite old, but were easy to find</a:t>
            </a:r>
          </a:p>
        </p:txBody>
      </p:sp>
    </p:spTree>
    <p:extLst>
      <p:ext uri="{BB962C8B-B14F-4D97-AF65-F5344CB8AC3E}">
        <p14:creationId xmlns:p14="http://schemas.microsoft.com/office/powerpoint/2010/main" val="21551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4C0D5-DADD-4A7B-A71A-14372324B77B}"/>
              </a:ext>
            </a:extLst>
          </p:cNvPr>
          <p:cNvSpPr>
            <a:spLocks noGrp="1"/>
          </p:cNvSpPr>
          <p:nvPr>
            <p:ph type="ctrTitle"/>
          </p:nvPr>
        </p:nvSpPr>
        <p:spPr/>
        <p:txBody>
          <a:bodyPr/>
          <a:lstStyle/>
          <a:p>
            <a:r>
              <a:rPr lang="en-GB" dirty="0"/>
              <a:t>With small numbers, producing analysis and statistics is difficult, but not impossible</a:t>
            </a:r>
          </a:p>
        </p:txBody>
      </p:sp>
      <p:sp>
        <p:nvSpPr>
          <p:cNvPr id="6" name="Subtitle 5">
            <a:extLst>
              <a:ext uri="{FF2B5EF4-FFF2-40B4-BE49-F238E27FC236}">
                <a16:creationId xmlns:a16="http://schemas.microsoft.com/office/drawing/2014/main" id="{B5357366-AFF9-458C-A45C-5745C375CAB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97842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26858</TotalTime>
  <Words>562</Words>
  <Application>Microsoft Office PowerPoint</Application>
  <PresentationFormat>Widescreen</PresentationFormat>
  <Paragraphs>64</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helvetica-w01-light</vt:lpstr>
      <vt:lpstr>V&amp;A TheSans-Plain</vt:lpstr>
      <vt:lpstr>Office Theme</vt:lpstr>
      <vt:lpstr>Rare and less common cancers</vt:lpstr>
      <vt:lpstr>Areas to cover</vt:lpstr>
      <vt:lpstr>“Rare and less common” – not that rare?</vt:lpstr>
      <vt:lpstr>PowerPoint Presentation</vt:lpstr>
      <vt:lpstr>PowerPoint Presentation</vt:lpstr>
      <vt:lpstr>Data challenges</vt:lpstr>
      <vt:lpstr>PowerPoint Presentation</vt:lpstr>
      <vt:lpstr>PowerPoint Presentation</vt:lpstr>
      <vt:lpstr>With small numbers, producing analysis and statistics is difficult, but not impossible</vt:lpstr>
      <vt:lpstr>Broad disclosure controls</vt:lpstr>
      <vt:lpstr>How one charity approached this…</vt:lpstr>
      <vt:lpstr>PowerPoint Presentation</vt:lpstr>
      <vt:lpstr>PowerPoint Presentation</vt:lpstr>
      <vt:lpstr>PowerPoint Presentation</vt:lpstr>
      <vt:lpstr>PowerPoint Presentation</vt:lpstr>
      <vt:lpstr>Take away points</vt:lpstr>
      <vt:lpstr>DATA-CAN PPIE Drop-in session “Rare and Less-Common Cancers”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NCRI Consumers Education</dc:title>
  <dc:creator>Administrator</dc:creator>
  <cp:lastModifiedBy>CARRIGAN, Chris (NHS DIGITAL)</cp:lastModifiedBy>
  <cp:revision>140</cp:revision>
  <dcterms:created xsi:type="dcterms:W3CDTF">2016-09-26T20:49:42Z</dcterms:created>
  <dcterms:modified xsi:type="dcterms:W3CDTF">2020-10-20T09:49:47Z</dcterms:modified>
</cp:coreProperties>
</file>